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32918400" cx="43891200"/>
  <p:notesSz cx="6858000" cy="9144000"/>
  <p:embeddedFontLst>
    <p:embeddedFont>
      <p:font typeface="Encode Sans"/>
      <p:regular r:id="rId8"/>
      <p:bold r:id="rId9"/>
    </p:embeddedFont>
    <p:embeddedFont>
      <p:font typeface="Quattrocento Sans"/>
      <p:regular r:id="rId10"/>
      <p:bold r:id="rId11"/>
      <p:italic r:id="rId12"/>
      <p:boldItalic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84">
          <p15:clr>
            <a:srgbClr val="FBAE40"/>
          </p15:clr>
        </p15:guide>
        <p15:guide id="2" pos="22872">
          <p15:clr>
            <a:srgbClr val="FBAE40"/>
          </p15:clr>
        </p15:guide>
        <p15:guide id="3" pos="4056">
          <p15:clr>
            <a:srgbClr val="FBAE40"/>
          </p15:clr>
        </p15:guide>
        <p15:guide id="4" orient="horz" pos="960">
          <p15:clr>
            <a:srgbClr val="FBAE40"/>
          </p15:clr>
        </p15:guide>
        <p15:guide id="5" orient="horz" pos="3072">
          <p15:clr>
            <a:srgbClr val="FBAE40"/>
          </p15:clr>
        </p15:guide>
        <p15:guide id="6" orient="horz" pos="2500">
          <p15:clr>
            <a:srgbClr val="FBAE40"/>
          </p15:clr>
        </p15:guide>
        <p15:guide id="7" orient="horz" pos="19992">
          <p15:clr>
            <a:srgbClr val="FBAE40"/>
          </p15:clr>
        </p15:guide>
        <p15:guide id="8" pos="744">
          <p15:clr>
            <a:srgbClr val="FBAE40"/>
          </p15:clr>
        </p15:guide>
        <p15:guide id="9" pos="6168">
          <p15:clr>
            <a:srgbClr val="FBAE40"/>
          </p15:clr>
        </p15:guide>
        <p15:guide id="10" orient="horz" pos="19104">
          <p15:clr>
            <a:srgbClr val="FBAE40"/>
          </p15:clr>
        </p15:guide>
        <p15:guide id="11" orient="horz" pos="19296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18" roundtripDataSignature="AMtx7micafuhSr4Se3ZU05SQPWEC4o6A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178DE5-33EE-4EB5-BDE5-D0E513117EF5}">
  <a:tblStyle styleId="{82178DE5-33EE-4EB5-BDE5-D0E513117E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84" orient="horz"/>
        <p:guide pos="22872"/>
        <p:guide pos="4056"/>
        <p:guide pos="960" orient="horz"/>
        <p:guide pos="3072" orient="horz"/>
        <p:guide pos="2500" orient="horz"/>
        <p:guide pos="19992" orient="horz"/>
        <p:guide pos="744"/>
        <p:guide pos="6168"/>
        <p:guide pos="19104" orient="horz"/>
        <p:guide pos="1929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uattrocentoSans-bold.fntdata"/><Relationship Id="rId10" Type="http://schemas.openxmlformats.org/officeDocument/2006/relationships/font" Target="fonts/QuattrocentoSans-regular.fntdata"/><Relationship Id="rId13" Type="http://schemas.openxmlformats.org/officeDocument/2006/relationships/font" Target="fonts/QuattrocentoSans-boldItalic.fntdata"/><Relationship Id="rId12" Type="http://schemas.openxmlformats.org/officeDocument/2006/relationships/font" Target="fonts/Quattrocento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EncodeSans-bold.fntdata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font" Target="fonts/Encode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" name="Google Shape;3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/>
          <p:nvPr/>
        </p:nvSpPr>
        <p:spPr>
          <a:xfrm>
            <a:off x="0" y="0"/>
            <a:ext cx="43891200" cy="5943600"/>
          </a:xfrm>
          <a:prstGeom prst="rect">
            <a:avLst/>
          </a:prstGeom>
          <a:solidFill>
            <a:srgbClr val="33006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"/>
          <p:cNvSpPr/>
          <p:nvPr/>
        </p:nvSpPr>
        <p:spPr>
          <a:xfrm>
            <a:off x="0" y="29260800"/>
            <a:ext cx="43891200" cy="36576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8" name="Google Shape;1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03200" y="31042708"/>
            <a:ext cx="55880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6"/>
          <p:cNvPicPr preferRelativeResize="0"/>
          <p:nvPr/>
        </p:nvPicPr>
        <p:blipFill rotWithShape="1">
          <a:blip r:embed="rId3">
            <a:alphaModFix/>
          </a:blip>
          <a:srcRect b="0" l="0" r="86322" t="0"/>
          <a:stretch/>
        </p:blipFill>
        <p:spPr>
          <a:xfrm>
            <a:off x="-101601" y="1070649"/>
            <a:ext cx="6021138" cy="381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600" y="29972000"/>
            <a:ext cx="7485763" cy="212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0" y="0"/>
            <a:ext cx="43891200" cy="5943600"/>
          </a:xfrm>
          <a:prstGeom prst="rect">
            <a:avLst/>
          </a:prstGeom>
          <a:solidFill>
            <a:srgbClr val="33006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7"/>
          <p:cNvSpPr/>
          <p:nvPr/>
        </p:nvSpPr>
        <p:spPr>
          <a:xfrm>
            <a:off x="0" y="29260800"/>
            <a:ext cx="43891200" cy="36576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4" name="Google Shape;2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03200" y="31042708"/>
            <a:ext cx="55880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1601" y="1070649"/>
            <a:ext cx="44019216" cy="381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 txBox="1"/>
          <p:nvPr/>
        </p:nvSpPr>
        <p:spPr>
          <a:xfrm>
            <a:off x="38912800" y="1231900"/>
            <a:ext cx="4978400" cy="33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00"/>
              <a:buFont typeface="Arial"/>
              <a:buNone/>
            </a:pPr>
            <a:r>
              <a:rPr b="1" i="1" lang="en-US" sz="2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600" y="29972000"/>
            <a:ext cx="7485763" cy="212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b="0" i="0" sz="211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1082040" lvl="0" marL="457200" marR="0" rtl="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b="0" i="0" sz="134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60120" lvl="1" marL="914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b="0" i="0" sz="1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38200" lvl="2" marL="13716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77239" lvl="3" marL="18288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77239" lvl="4" marL="22860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77239" lvl="5" marL="2743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77239" lvl="6" marL="3200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77239" lvl="7" marL="36576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77240" lvl="8" marL="41148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en.wikipedia.org/wiki/Tkinter#cite_note-1" TargetMode="External"/><Relationship Id="rId4" Type="http://schemas.openxmlformats.org/officeDocument/2006/relationships/hyperlink" Target="https://www.tutorialspoint.com/sqlite/sqlite_python.htm" TargetMode="External"/><Relationship Id="rId9" Type="http://schemas.openxmlformats.org/officeDocument/2006/relationships/image" Target="../media/image11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/>
          <p:nvPr/>
        </p:nvSpPr>
        <p:spPr>
          <a:xfrm>
            <a:off x="6388100" y="1455703"/>
            <a:ext cx="29489400" cy="1477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i="0" lang="en-US" sz="9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FLUKE ADC TESTING PLATFORM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 txBox="1"/>
          <p:nvPr/>
        </p:nvSpPr>
        <p:spPr>
          <a:xfrm>
            <a:off x="6388100" y="4321850"/>
            <a:ext cx="29489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B7A57A"/>
                </a:solidFill>
                <a:latin typeface="Encode Sans"/>
                <a:ea typeface="Encode Sans"/>
                <a:cs typeface="Encode Sans"/>
                <a:sym typeface="Encode Sans"/>
              </a:rPr>
              <a:t>STUDENTS:</a:t>
            </a:r>
            <a:r>
              <a:rPr b="1" i="0" lang="en-US" sz="3500" u="none" cap="none" strike="noStrike">
                <a:solidFill>
                  <a:srgbClr val="B7A57A"/>
                </a:solidFill>
                <a:latin typeface="Encode Sans"/>
                <a:ea typeface="Encode Sans"/>
                <a:cs typeface="Encode Sans"/>
                <a:sym typeface="Encode Sans"/>
              </a:rPr>
              <a:t> MICHAEL HOLLINGSHEAD, OBAID  SIDIQI, SUKHWINDER SINGH</a:t>
            </a:r>
            <a:endParaRPr b="1" i="0" sz="3500" u="none" cap="none" strike="noStrike">
              <a:solidFill>
                <a:srgbClr val="B7A57A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5" name="Google Shape;35;p2"/>
          <p:cNvSpPr txBox="1"/>
          <p:nvPr/>
        </p:nvSpPr>
        <p:spPr>
          <a:xfrm>
            <a:off x="9842600" y="29975375"/>
            <a:ext cx="26034900" cy="3647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ADVISORS: SAMANTHA GETTING, ALLIE TORCHIA, SHRUTI MISRA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SPONSORS:  </a:t>
            </a:r>
            <a:r>
              <a:rPr b="1" i="0" lang="en-US" sz="35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ELECTRICAL &amp; COMPUTER ENGINEERING DEPARTMENT, UNIVERSITY OF WASHINGTON AND FLUKE CORPORATION - EVERETT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6" name="Google Shape;36;p2"/>
          <p:cNvSpPr txBox="1"/>
          <p:nvPr/>
        </p:nvSpPr>
        <p:spPr>
          <a:xfrm>
            <a:off x="953725" y="7793483"/>
            <a:ext cx="12190500" cy="3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-3873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ADC Testing Platform is intended to be used as a development tool for assessing the performance of new analog to digital converter prototypes.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ADC Testing Platform allows users to control the configuration settings of ADCs using I</a:t>
            </a:r>
            <a:r>
              <a:rPr baseline="30000"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 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and limited SPI 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serial communication 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protocols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44489" lvl="0" marL="444489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Users can adjust the gain, sampling rate, and resolution on supported ADCs.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44489" lvl="0" marL="444489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ADC conversion data is sent to the PC, where the data is plotted in the time and frequency domain. Users may export the raw data and plots for further analysis.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1145425" y="6566625"/>
            <a:ext cx="11807100" cy="888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ctr" bIns="0" lIns="133300" spcFirstLastPara="1" rIns="1333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US" sz="35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The ADC Testing Platform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 txBox="1"/>
          <p:nvPr/>
        </p:nvSpPr>
        <p:spPr>
          <a:xfrm>
            <a:off x="876300" y="20644877"/>
            <a:ext cx="6121500" cy="51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-444489" lvl="0" marL="444489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Arduino Due acts as the bridge between the GUI and the ADC.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44489" lvl="0" marL="444489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Arduino connects to the PC via USB, and to the ADC from serial communication 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specific 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pins.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44489" lvl="0" marL="444489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Arduino 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receives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configuration data from the PC, and relays that data to the ADC’s configuration registers.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44490" lvl="0" marL="44449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Arduino collects conversion data from the ADC and transmits it to the PC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666750" y="19305650"/>
            <a:ext cx="12285900" cy="888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ctr" bIns="0" lIns="133300" spcFirstLastPara="1" rIns="1333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US" sz="35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Arduino Due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13846521" y="6566615"/>
            <a:ext cx="13343100" cy="888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ctr" bIns="0" lIns="133300" spcFirstLastPara="1" rIns="1333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Graphical User Interface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29618562" y="25826027"/>
            <a:ext cx="58458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-285740" lvl="0" marL="44449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0" lvl="0" marL="44449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0" lvl="0" marL="44449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28549600" y="24690350"/>
            <a:ext cx="14306400" cy="993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ctr" bIns="0" lIns="133300" spcFirstLastPara="1" rIns="1333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Future Work, References, and Acknowledgments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/>
          <p:nvPr/>
        </p:nvSpPr>
        <p:spPr>
          <a:xfrm>
            <a:off x="14655425" y="8173200"/>
            <a:ext cx="13343100" cy="51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-444490" lvl="0" marL="44449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This user-friendly Graphical User</a:t>
            </a:r>
            <a:r>
              <a:rPr b="0" i="0" lang="en-US" sz="2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Interface 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makes it easy to communicate directly with the Arduino and ADC </a:t>
            </a:r>
            <a:r>
              <a:rPr b="0" i="0" lang="en-US" sz="2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perform the </a:t>
            </a:r>
            <a:r>
              <a:rPr b="0" i="0" lang="en-US" sz="2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desired 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analog to digital conversions.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490" lvl="0" marL="44449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Users are able to register 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different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ADC configurations in this system 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select those configurations from an ADC selection dropdown 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menu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 This system will 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maintain registered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ADCs in a local database for future use.</a:t>
            </a:r>
            <a:endParaRPr sz="2500"/>
          </a:p>
          <a:p>
            <a:pPr indent="-444489" lvl="0" marL="444489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Upon clicking the Start button, the system will communicate with Arduino to start the ADC configuration and 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subsequent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data 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acquisition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44489" lvl="0" marL="444489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Upon clicking the Stop button, the system will stop data acquisition and then plot the obtained data in time and frequency domains.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44489" lvl="0" marL="444489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Users can change the three parameters Gain, resolution, and sampling rate to assess the performance of different ADCs by analyzing the plots. 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2"/>
          <p:cNvSpPr txBox="1"/>
          <p:nvPr/>
        </p:nvSpPr>
        <p:spPr>
          <a:xfrm>
            <a:off x="14314338" y="25241825"/>
            <a:ext cx="6870300" cy="3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/>
          </a:p>
          <a:p>
            <a:pPr indent="-3873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ADC system main window will create the widgets in the main screen</a:t>
            </a:r>
            <a:endParaRPr/>
          </a:p>
          <a:p>
            <a:pPr indent="-444489" lvl="0" marL="444489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Main-window will call the Register ADC object to add or remove an ADC to the system 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44489" lvl="0" marL="444489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local database object is used to maintain the information for registered ADCs in the system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40" lvl="0" marL="44449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 txBox="1"/>
          <p:nvPr/>
        </p:nvSpPr>
        <p:spPr>
          <a:xfrm>
            <a:off x="21279880" y="25116959"/>
            <a:ext cx="6121500" cy="3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44489" lvl="0" marL="901689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Main-window asks the database for the registered ADC information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44489" lvl="0" marL="901689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Main-window calls upon 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plotting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objects to 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plot the data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44489" lvl="0" marL="901689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Communication-Line object is used to communicate data with the Microprocessor and ADC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28362200" y="6566615"/>
            <a:ext cx="14247900" cy="8889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ctr" bIns="0" lIns="133300" spcFirstLastPara="1" rIns="1333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Hardware Components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 txBox="1"/>
          <p:nvPr/>
        </p:nvSpPr>
        <p:spPr>
          <a:xfrm>
            <a:off x="28969787" y="8463325"/>
            <a:ext cx="14247900" cy="21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-444490" lvl="0" marL="44449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Adafruit ADS1015</a:t>
            </a:r>
            <a:endParaRPr/>
          </a:p>
          <a:p>
            <a:pPr indent="-444490" lvl="0" marL="44449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TI 8681PWR with TSSOP1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6 </a:t>
            </a:r>
            <a:r>
              <a:rPr b="0" i="0" lang="en-US" sz="2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breakout chipset</a:t>
            </a:r>
            <a:endParaRPr/>
          </a:p>
          <a:p>
            <a:pPr indent="-444490" lvl="0" marL="44449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TI 8681PWR with PA0034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breakout chipset</a:t>
            </a:r>
            <a:endParaRPr/>
          </a:p>
          <a:p>
            <a:pPr indent="-285740" lvl="0" marL="44449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40" lvl="0" marL="44449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 txBox="1"/>
          <p:nvPr/>
        </p:nvSpPr>
        <p:spPr>
          <a:xfrm>
            <a:off x="40608197" y="13043198"/>
            <a:ext cx="5928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6"/>
              <a:buFont typeface="Arial"/>
              <a:buNone/>
            </a:pPr>
            <a:r>
              <a:rPr b="0" i="0" lang="en-US" sz="15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 txBox="1"/>
          <p:nvPr/>
        </p:nvSpPr>
        <p:spPr>
          <a:xfrm>
            <a:off x="35409758" y="27221293"/>
            <a:ext cx="68367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</a:pPr>
            <a:r>
              <a:rPr b="0" i="0" lang="en-US" sz="194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[1] Wikipedia contributors. (2022, February 26). </a:t>
            </a:r>
            <a:r>
              <a:rPr b="0" i="1" lang="en-US" sz="194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Tkinter</a:t>
            </a:r>
            <a:r>
              <a:rPr b="0" i="0" lang="en-US" sz="194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Wikipedia. </a:t>
            </a:r>
            <a:r>
              <a:rPr b="0" i="0" lang="en-US" sz="1940" u="sng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https://en.wikipedia.org/wiki/Tkinter#cite_note-1</a:t>
            </a:r>
            <a:endParaRPr b="0" i="0" sz="194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0"/>
              <a:buFont typeface="Arial"/>
              <a:buNone/>
            </a:pPr>
            <a:r>
              <a:t/>
            </a:r>
            <a:endParaRPr b="0" i="0" sz="194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4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[2]    </a:t>
            </a:r>
            <a:r>
              <a:rPr b="0" i="1" lang="en-US" sz="194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SQLite - Python</a:t>
            </a:r>
            <a:r>
              <a:rPr b="0" i="0" lang="en-US" sz="194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(2020). Tutorial Point. </a:t>
            </a:r>
            <a:r>
              <a:rPr b="0" i="0" lang="en-US" sz="1940" u="sng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https://www.tutorialspoint.com/sqlite/sqlite_python.htm</a:t>
            </a:r>
            <a:endParaRPr b="0" i="0" sz="194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44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35410349" y="25826017"/>
            <a:ext cx="6835500" cy="10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4"/>
              <a:buFont typeface="Arial"/>
              <a:buNone/>
            </a:pPr>
            <a:r>
              <a:rPr b="0" i="0" lang="en-US" sz="1944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Faculty: Professor Tia Chen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4"/>
              <a:buFont typeface="Arial"/>
              <a:buNone/>
            </a:pPr>
            <a:r>
              <a:rPr b="0" i="0" lang="en-US" sz="1944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Graduate Student: Sukhwinder Singh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4"/>
              <a:buFont typeface="Arial"/>
              <a:buNone/>
            </a:pPr>
            <a:r>
              <a:rPr b="0" i="0" lang="en-US" sz="1944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Undergraduate Students: Michael Hollingshead, Obaid A Sidiqi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51" name="Google Shape;5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53420" y="1469468"/>
            <a:ext cx="8703648" cy="2915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98080" y="1296020"/>
            <a:ext cx="4041904" cy="308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424775" y="19378875"/>
            <a:ext cx="4167093" cy="496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97674" y="20225861"/>
            <a:ext cx="6848850" cy="513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484276" y="13214651"/>
            <a:ext cx="8518774" cy="57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061475" y="13496076"/>
            <a:ext cx="2842250" cy="50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"/>
          <p:cNvSpPr/>
          <p:nvPr/>
        </p:nvSpPr>
        <p:spPr>
          <a:xfrm>
            <a:off x="28362200" y="14710550"/>
            <a:ext cx="14493900" cy="733200"/>
          </a:xfrm>
          <a:prstGeom prst="rect">
            <a:avLst/>
          </a:prstGeom>
          <a:solidFill>
            <a:srgbClr val="B7A57A"/>
          </a:solidFill>
          <a:ln>
            <a:noFill/>
          </a:ln>
        </p:spPr>
        <p:txBody>
          <a:bodyPr anchorCtr="0" anchor="ctr" bIns="0" lIns="133300" spcFirstLastPara="1" rIns="1333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Hardware Schematic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29696501" y="15574577"/>
            <a:ext cx="5025000" cy="89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25" lIns="88875" spcFirstLastPara="1" rIns="88875" wrap="square" tIns="44425">
            <a:spAutoFit/>
          </a:bodyPr>
          <a:lstStyle/>
          <a:p>
            <a:pPr indent="-3873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Two test ADCs are used to validate the ADC Testing Platform: 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○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TI ADS8681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○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Adafruit ADS1015.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44489" lvl="0" marL="444489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TI ADS8681 is placed on a breakout chipset that allows the ADC to be connected to the Arduino.</a:t>
            </a:r>
            <a:endParaRPr b="0" i="0" sz="25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44489" lvl="0" marL="444489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Jumper cables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are used to connect to I/O pins on the Arduino. The pin locations vary on serial communication type;</a:t>
            </a:r>
            <a:endParaRPr b="0" i="0" sz="25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44489" lvl="0" marL="444489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Adafruit ADS1015 uses I</a:t>
            </a:r>
            <a:r>
              <a:rPr baseline="30000"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 pins, SCL and SDA, to communicate with the Arduino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44489" lvl="0" marL="444489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TI ADS8681 uses the Arduino Due’s specific SPI pin block to communicate.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9" name="Google Shape;59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158999" y="16779275"/>
            <a:ext cx="6870300" cy="66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45425" y="11992426"/>
            <a:ext cx="11423674" cy="64258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/>
          <p:nvPr/>
        </p:nvSpPr>
        <p:spPr>
          <a:xfrm>
            <a:off x="29403700" y="25863125"/>
            <a:ext cx="56106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Expand SPI compatible device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Upgrade  evaluation board’s processor for a higher data throughput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Char char="•"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Implement further analysis tools inside the GUI</a:t>
            </a:r>
            <a:endParaRPr/>
          </a:p>
        </p:txBody>
      </p:sp>
      <p:graphicFrame>
        <p:nvGraphicFramePr>
          <p:cNvPr id="62" name="Google Shape;62;p2"/>
          <p:cNvGraphicFramePr/>
          <p:nvPr/>
        </p:nvGraphicFramePr>
        <p:xfrm>
          <a:off x="14418975" y="1941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{82178DE5-33EE-4EB5-BDE5-D0E513117EF5}</a:tableStyleId>
              </a:tblPr>
              <a:tblGrid>
                <a:gridCol w="8518775"/>
              </a:tblGrid>
              <a:tr h="540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0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b="1" lang="en-US" sz="2300">
                          <a:solidFill>
                            <a:srgbClr val="FFFFFF"/>
                          </a:solidFill>
                        </a:rPr>
                        <a:t>INTERFACE OBJECT DIAGRAM</a:t>
                      </a:r>
                      <a:endParaRPr b="1" sz="23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0267B"/>
                    </a:solidFill>
                  </a:tcPr>
                </a:tc>
              </a:tr>
            </a:tbl>
          </a:graphicData>
        </a:graphic>
      </p:graphicFrame>
      <p:pic>
        <p:nvPicPr>
          <p:cNvPr id="63" name="Google Shape;63;p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606000" y="19934109"/>
            <a:ext cx="8056636" cy="463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7657063" y="8006450"/>
            <a:ext cx="3609975" cy="61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1271475" y="9948850"/>
            <a:ext cx="4167100" cy="46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2020-01-03T22:24:30Z</dcterms:created>
  <dc:creator>Chandler Simon</dc:creator>
</cp:coreProperties>
</file>